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1" r:id="rId2"/>
    <p:sldId id="272" r:id="rId3"/>
    <p:sldId id="268" r:id="rId4"/>
    <p:sldId id="257" r:id="rId5"/>
    <p:sldId id="261" r:id="rId6"/>
    <p:sldId id="260" r:id="rId7"/>
    <p:sldId id="266" r:id="rId8"/>
    <p:sldId id="274" r:id="rId9"/>
    <p:sldId id="275" r:id="rId10"/>
    <p:sldId id="276" r:id="rId11"/>
    <p:sldId id="263" r:id="rId12"/>
    <p:sldId id="264" r:id="rId13"/>
    <p:sldId id="267" r:id="rId14"/>
    <p:sldId id="258" r:id="rId15"/>
    <p:sldId id="259" r:id="rId16"/>
    <p:sldId id="265" r:id="rId17"/>
    <p:sldId id="273" r:id="rId1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4268B13-42B3-4781-AAE0-35DAABE75AF3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3E61DCB-F460-431D-BDC6-07F39013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A2EAE-1581-4388-98A1-462478A6214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14375"/>
            <a:ext cx="4748213" cy="3560763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5663" y="4510586"/>
            <a:ext cx="5822136" cy="427153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433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9B051-3794-4581-8139-1AFED453E65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901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EE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7" descr="white_bar_cove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008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768099"/>
            <a:ext cx="9151175" cy="4287997"/>
          </a:xfrm>
          <a:prstGeom prst="rect">
            <a:avLst/>
          </a:prstGeom>
          <a:solidFill>
            <a:srgbClr val="6072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35" y="1197981"/>
            <a:ext cx="8242660" cy="530352"/>
          </a:xfrm>
        </p:spPr>
        <p:txBody>
          <a:bodyPr anchor="b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35" y="1576688"/>
            <a:ext cx="8242660" cy="532377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3500" b="0" i="0">
                <a:solidFill>
                  <a:schemeClr val="bg1"/>
                </a:solidFill>
                <a:latin typeface="+mj-lt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48215" y="2210403"/>
            <a:ext cx="8220979" cy="307975"/>
          </a:xfr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fld id="{24FFE81C-7B45-4BA5-8D47-D90A9AA6970B}" type="datetime4">
              <a:rPr lang="en-US" smtClean="0"/>
              <a:t>December 2, 2014</a:t>
            </a:fld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5193793"/>
            <a:ext cx="9144000" cy="1664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9146" y="6598023"/>
            <a:ext cx="350298" cy="1943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7275"/>
                </a:solidFill>
                <a:latin typeface="+mn-lt"/>
              </a:defRPr>
            </a:lvl1pPr>
          </a:lstStyle>
          <a:p>
            <a:fld id="{10477F45-7A32-0941-9C5C-F7C833FEFE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7014" y="6598023"/>
            <a:ext cx="3937119" cy="19430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3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vernment Service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"/>
            <a:ext cx="9157243" cy="525269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" y="5272027"/>
            <a:ext cx="9151299" cy="1611377"/>
          </a:xfrm>
          <a:prstGeom prst="rect">
            <a:avLst/>
          </a:prstGeom>
          <a:solidFill>
            <a:srgbClr val="EEE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55731" y="5734662"/>
            <a:ext cx="8187709" cy="489079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4400" b="1" i="0" baseline="0">
                <a:solidFill>
                  <a:srgbClr val="607275"/>
                </a:solidFill>
                <a:latin typeface="+mj-lt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1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973" y="188641"/>
            <a:ext cx="6347276" cy="792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57200" y="14636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6810" y="6511995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B7D24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DE0ACD0-2940-4DE2-91EC-FC62F45817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http://babta.org/images/design/Logo_GBTA_BABTAv4.jp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95" y="5649564"/>
            <a:ext cx="3189605" cy="680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4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" y="1792223"/>
            <a:ext cx="9151299" cy="3710964"/>
          </a:xfrm>
          <a:prstGeom prst="rect">
            <a:avLst/>
          </a:prstGeom>
          <a:solidFill>
            <a:srgbClr val="EEE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193792"/>
            <a:ext cx="9144000" cy="1664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0"/>
            <a:ext cx="9151299" cy="1664208"/>
          </a:xfrm>
          <a:prstGeom prst="rect">
            <a:avLst/>
          </a:prstGeom>
          <a:solidFill>
            <a:srgbClr val="D894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731" y="2254862"/>
            <a:ext cx="8187709" cy="489079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4400" b="1" i="0" baseline="0">
                <a:solidFill>
                  <a:srgbClr val="607275"/>
                </a:solidFill>
                <a:latin typeface="+mj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9146" y="6588498"/>
            <a:ext cx="350298" cy="1943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7275"/>
                </a:solidFill>
                <a:latin typeface="+mn-lt"/>
              </a:defRPr>
            </a:lvl1pPr>
          </a:lstStyle>
          <a:p>
            <a:fld id="{10477F45-7A32-0941-9C5C-F7C833FEFE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7014" y="6588498"/>
            <a:ext cx="3937119" cy="19430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2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" y="1792223"/>
            <a:ext cx="9151299" cy="3710964"/>
          </a:xfrm>
          <a:prstGeom prst="rect">
            <a:avLst/>
          </a:prstGeom>
          <a:solidFill>
            <a:srgbClr val="EEE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193792"/>
            <a:ext cx="9144000" cy="16642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0"/>
            <a:ext cx="9151299" cy="1664208"/>
          </a:xfrm>
          <a:prstGeom prst="rect">
            <a:avLst/>
          </a:prstGeom>
          <a:solidFill>
            <a:srgbClr val="9342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731" y="2254862"/>
            <a:ext cx="8187709" cy="489079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4400" b="1" i="0" baseline="0">
                <a:solidFill>
                  <a:srgbClr val="607275"/>
                </a:solidFill>
                <a:latin typeface="+mj-lt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9146" y="6598023"/>
            <a:ext cx="350298" cy="1943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7275"/>
                </a:solidFill>
                <a:latin typeface="+mn-lt"/>
              </a:defRPr>
            </a:lvl1pPr>
          </a:lstStyle>
          <a:p>
            <a:fld id="{10477F45-7A32-0941-9C5C-F7C833FEFE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7014" y="6598023"/>
            <a:ext cx="3937119" cy="19430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52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500"/>
              </a:lnSpc>
              <a:buClr>
                <a:srgbClr val="607275"/>
              </a:buClr>
              <a:defRPr>
                <a:solidFill>
                  <a:srgbClr val="4E4D43"/>
                </a:solidFill>
                <a:latin typeface="+mn-lt"/>
              </a:defRPr>
            </a:lvl1pPr>
            <a:lvl2pPr>
              <a:lnSpc>
                <a:spcPts val="2500"/>
              </a:lnSpc>
              <a:buClr>
                <a:srgbClr val="607275"/>
              </a:buClr>
              <a:defRPr>
                <a:solidFill>
                  <a:srgbClr val="4E4D43"/>
                </a:solidFill>
                <a:latin typeface="+mn-lt"/>
              </a:defRPr>
            </a:lvl2pPr>
            <a:lvl3pPr>
              <a:lnSpc>
                <a:spcPts val="2500"/>
              </a:lnSpc>
              <a:buClr>
                <a:srgbClr val="607275"/>
              </a:buClr>
              <a:defRPr>
                <a:solidFill>
                  <a:srgbClr val="4E4D43"/>
                </a:solidFill>
                <a:latin typeface="+mn-lt"/>
              </a:defRPr>
            </a:lvl3pPr>
            <a:lvl4pPr>
              <a:lnSpc>
                <a:spcPts val="2500"/>
              </a:lnSpc>
              <a:buClr>
                <a:srgbClr val="607275"/>
              </a:buClr>
              <a:defRPr sz="1800">
                <a:solidFill>
                  <a:srgbClr val="4E4D43"/>
                </a:solidFill>
                <a:latin typeface="+mn-lt"/>
              </a:defRPr>
            </a:lvl4pPr>
            <a:lvl5pPr>
              <a:lnSpc>
                <a:spcPts val="2500"/>
              </a:lnSpc>
              <a:buClr>
                <a:srgbClr val="607275"/>
              </a:buClr>
              <a:defRPr sz="1800">
                <a:solidFill>
                  <a:srgbClr val="4E4D43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9146" y="6598023"/>
            <a:ext cx="350298" cy="1943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7275"/>
                </a:solidFill>
                <a:latin typeface="+mn-lt"/>
              </a:defRPr>
            </a:lvl1pPr>
          </a:lstStyle>
          <a:p>
            <a:fld id="{10477F45-7A32-0941-9C5C-F7C833FEFE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7014" y="6598023"/>
            <a:ext cx="3937119" cy="19430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22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016" y="1576510"/>
            <a:ext cx="4151326" cy="4559308"/>
          </a:xfrm>
        </p:spPr>
        <p:txBody>
          <a:bodyPr/>
          <a:lstStyle>
            <a:lvl1pPr>
              <a:lnSpc>
                <a:spcPts val="2500"/>
              </a:lnSpc>
              <a:buClr>
                <a:srgbClr val="607275"/>
              </a:buClr>
              <a:defRPr sz="2500">
                <a:latin typeface="+mn-lt"/>
              </a:defRPr>
            </a:lvl1pPr>
            <a:lvl2pPr>
              <a:lnSpc>
                <a:spcPts val="2500"/>
              </a:lnSpc>
              <a:buClr>
                <a:srgbClr val="607275"/>
              </a:buClr>
              <a:defRPr sz="2300">
                <a:latin typeface="+mn-lt"/>
              </a:defRPr>
            </a:lvl2pPr>
            <a:lvl3pPr>
              <a:lnSpc>
                <a:spcPts val="2500"/>
              </a:lnSpc>
              <a:buClr>
                <a:srgbClr val="607275"/>
              </a:buClr>
              <a:defRPr sz="2000">
                <a:latin typeface="+mn-lt"/>
              </a:defRPr>
            </a:lvl3pPr>
            <a:lvl4pPr>
              <a:lnSpc>
                <a:spcPts val="2500"/>
              </a:lnSpc>
              <a:buClr>
                <a:srgbClr val="607275"/>
              </a:buClr>
              <a:defRPr sz="1800">
                <a:latin typeface="+mn-lt"/>
              </a:defRPr>
            </a:lvl4pPr>
            <a:lvl5pPr>
              <a:lnSpc>
                <a:spcPts val="2500"/>
              </a:lnSpc>
              <a:buClr>
                <a:srgbClr val="607275"/>
              </a:buCl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016" y="1576510"/>
            <a:ext cx="4151326" cy="4559308"/>
          </a:xfrm>
        </p:spPr>
        <p:txBody>
          <a:bodyPr/>
          <a:lstStyle>
            <a:lvl1pPr>
              <a:lnSpc>
                <a:spcPts val="2500"/>
              </a:lnSpc>
              <a:buClr>
                <a:srgbClr val="607275"/>
              </a:buClr>
              <a:defRPr sz="2500">
                <a:latin typeface="+mn-lt"/>
              </a:defRPr>
            </a:lvl1pPr>
            <a:lvl2pPr>
              <a:lnSpc>
                <a:spcPts val="2500"/>
              </a:lnSpc>
              <a:buClr>
                <a:srgbClr val="607275"/>
              </a:buClr>
              <a:defRPr sz="2300">
                <a:latin typeface="+mn-lt"/>
              </a:defRPr>
            </a:lvl2pPr>
            <a:lvl3pPr>
              <a:lnSpc>
                <a:spcPts val="2500"/>
              </a:lnSpc>
              <a:buClr>
                <a:srgbClr val="607275"/>
              </a:buClr>
              <a:defRPr sz="2000">
                <a:latin typeface="+mn-lt"/>
              </a:defRPr>
            </a:lvl3pPr>
            <a:lvl4pPr>
              <a:lnSpc>
                <a:spcPts val="2500"/>
              </a:lnSpc>
              <a:buClr>
                <a:srgbClr val="607275"/>
              </a:buClr>
              <a:defRPr sz="1800">
                <a:latin typeface="+mn-lt"/>
              </a:defRPr>
            </a:lvl4pPr>
            <a:lvl5pPr>
              <a:lnSpc>
                <a:spcPts val="2500"/>
              </a:lnSpc>
              <a:buClr>
                <a:srgbClr val="607275"/>
              </a:buCl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9146" y="6598023"/>
            <a:ext cx="350298" cy="1943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7275"/>
                </a:solidFill>
                <a:latin typeface="+mn-lt"/>
              </a:defRPr>
            </a:lvl1pPr>
          </a:lstStyle>
          <a:p>
            <a:fld id="{10477F45-7A32-0941-9C5C-F7C833FEFE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7014" y="6598023"/>
            <a:ext cx="3937119" cy="19430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3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014" y="1570555"/>
            <a:ext cx="4182918" cy="796550"/>
          </a:xfrm>
        </p:spPr>
        <p:txBody>
          <a:bodyPr anchor="t" anchorCtr="0">
            <a:noAutofit/>
          </a:bodyPr>
          <a:lstStyle>
            <a:lvl1pPr marL="0" indent="0">
              <a:lnSpc>
                <a:spcPts val="2500"/>
              </a:lnSpc>
              <a:buNone/>
              <a:defRPr sz="2500" b="1">
                <a:solidFill>
                  <a:srgbClr val="ACA99F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014" y="2374620"/>
            <a:ext cx="4182918" cy="3951288"/>
          </a:xfrm>
        </p:spPr>
        <p:txBody>
          <a:bodyPr/>
          <a:lstStyle>
            <a:lvl1pPr>
              <a:lnSpc>
                <a:spcPts val="2500"/>
              </a:lnSpc>
              <a:buClr>
                <a:srgbClr val="ACA99F"/>
              </a:buClr>
              <a:defRPr sz="2500">
                <a:latin typeface="+mn-lt"/>
              </a:defRPr>
            </a:lvl1pPr>
            <a:lvl2pPr>
              <a:lnSpc>
                <a:spcPts val="2500"/>
              </a:lnSpc>
              <a:buClr>
                <a:srgbClr val="ACA99F"/>
              </a:buClr>
              <a:defRPr sz="2300">
                <a:latin typeface="+mn-lt"/>
              </a:defRPr>
            </a:lvl2pPr>
            <a:lvl3pPr>
              <a:lnSpc>
                <a:spcPts val="2500"/>
              </a:lnSpc>
              <a:buClr>
                <a:srgbClr val="ACA99F"/>
              </a:buClr>
              <a:defRPr sz="2000">
                <a:latin typeface="+mn-lt"/>
              </a:defRPr>
            </a:lvl3pPr>
            <a:lvl4pPr>
              <a:lnSpc>
                <a:spcPts val="2500"/>
              </a:lnSpc>
              <a:buClr>
                <a:srgbClr val="ACA99F"/>
              </a:buClr>
              <a:defRPr sz="1800">
                <a:latin typeface="+mn-lt"/>
              </a:defRPr>
            </a:lvl4pPr>
            <a:lvl5pPr>
              <a:lnSpc>
                <a:spcPts val="2500"/>
              </a:lnSpc>
              <a:buClr>
                <a:srgbClr val="ACA99F"/>
              </a:buCl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4841" y="1570555"/>
            <a:ext cx="4184561" cy="79655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2500"/>
              </a:lnSpc>
              <a:buNone/>
              <a:defRPr sz="2500" b="1">
                <a:solidFill>
                  <a:srgbClr val="ACA99F"/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4841" y="2374620"/>
            <a:ext cx="4184561" cy="3951288"/>
          </a:xfrm>
        </p:spPr>
        <p:txBody>
          <a:bodyPr/>
          <a:lstStyle>
            <a:lvl1pPr>
              <a:lnSpc>
                <a:spcPts val="2500"/>
              </a:lnSpc>
              <a:buClr>
                <a:srgbClr val="607275"/>
              </a:buClr>
              <a:defRPr sz="2500">
                <a:latin typeface="+mn-lt"/>
              </a:defRPr>
            </a:lvl1pPr>
            <a:lvl2pPr>
              <a:lnSpc>
                <a:spcPts val="2500"/>
              </a:lnSpc>
              <a:buClr>
                <a:srgbClr val="607275"/>
              </a:buClr>
              <a:defRPr sz="2300">
                <a:latin typeface="+mn-lt"/>
              </a:defRPr>
            </a:lvl2pPr>
            <a:lvl3pPr>
              <a:lnSpc>
                <a:spcPts val="2500"/>
              </a:lnSpc>
              <a:buClr>
                <a:srgbClr val="607275"/>
              </a:buClr>
              <a:defRPr sz="2000">
                <a:latin typeface="+mn-lt"/>
              </a:defRPr>
            </a:lvl3pPr>
            <a:lvl4pPr>
              <a:lnSpc>
                <a:spcPts val="2500"/>
              </a:lnSpc>
              <a:buClr>
                <a:srgbClr val="607275"/>
              </a:buClr>
              <a:defRPr sz="1800">
                <a:latin typeface="+mn-lt"/>
              </a:defRPr>
            </a:lvl4pPr>
            <a:lvl5pPr>
              <a:lnSpc>
                <a:spcPts val="2500"/>
              </a:lnSpc>
              <a:buClr>
                <a:srgbClr val="607275"/>
              </a:buCl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9146" y="6598023"/>
            <a:ext cx="350298" cy="1943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7275"/>
                </a:solidFill>
                <a:latin typeface="+mn-lt"/>
              </a:defRPr>
            </a:lvl1pPr>
          </a:lstStyle>
          <a:p>
            <a:fld id="{10477F45-7A32-0941-9C5C-F7C833FEFE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7014" y="6598023"/>
            <a:ext cx="3937119" cy="19430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2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aseline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9146" y="6598023"/>
            <a:ext cx="350298" cy="1943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7275"/>
                </a:solidFill>
                <a:latin typeface="+mn-lt"/>
              </a:defRPr>
            </a:lvl1pPr>
          </a:lstStyle>
          <a:p>
            <a:fld id="{10477F45-7A32-0941-9C5C-F7C833FEFE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7014" y="6598023"/>
            <a:ext cx="3937119" cy="19430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2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907" y="1585153"/>
            <a:ext cx="8244066" cy="4343432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909" y="6033792"/>
            <a:ext cx="8244065" cy="348395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9146" y="6598023"/>
            <a:ext cx="350298" cy="1943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7275"/>
                </a:solidFill>
                <a:latin typeface="+mn-lt"/>
              </a:defRPr>
            </a:lvl1pPr>
          </a:lstStyle>
          <a:p>
            <a:fld id="{10477F45-7A32-0941-9C5C-F7C833FEFE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7014" y="6598023"/>
            <a:ext cx="3937119" cy="19430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7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504" y="1585153"/>
            <a:ext cx="8412480" cy="4765426"/>
          </a:xfrm>
        </p:spPr>
        <p:txBody>
          <a:bodyPr vert="eaVert"/>
          <a:lstStyle>
            <a:lvl1pPr>
              <a:buClr>
                <a:srgbClr val="607275"/>
              </a:buClr>
              <a:defRPr>
                <a:latin typeface="+mn-lt"/>
              </a:defRPr>
            </a:lvl1pPr>
            <a:lvl2pPr>
              <a:buClr>
                <a:srgbClr val="607275"/>
              </a:buClr>
              <a:defRPr>
                <a:latin typeface="+mn-lt"/>
              </a:defRPr>
            </a:lvl2pPr>
            <a:lvl3pPr>
              <a:buClr>
                <a:srgbClr val="607275"/>
              </a:buClr>
              <a:defRPr>
                <a:latin typeface="+mn-lt"/>
              </a:defRPr>
            </a:lvl3pPr>
            <a:lvl4pPr>
              <a:buClr>
                <a:srgbClr val="607275"/>
              </a:buClr>
              <a:defRPr sz="1800">
                <a:latin typeface="+mn-lt"/>
              </a:defRPr>
            </a:lvl4pPr>
            <a:lvl5pPr>
              <a:buClr>
                <a:srgbClr val="607275"/>
              </a:buCl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9146" y="6598023"/>
            <a:ext cx="350298" cy="1943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7275"/>
                </a:solidFill>
                <a:latin typeface="+mn-lt"/>
              </a:defRPr>
            </a:lvl1pPr>
          </a:lstStyle>
          <a:p>
            <a:fld id="{10477F45-7A32-0941-9C5C-F7C833FEFE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7014" y="6598023"/>
            <a:ext cx="3937119" cy="19430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5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4" y="86260"/>
            <a:ext cx="9134856" cy="1188720"/>
          </a:xfrm>
          <a:prstGeom prst="rect">
            <a:avLst/>
          </a:prstGeom>
          <a:solidFill>
            <a:srgbClr val="EEE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3" name="Picture 12" descr="white_bar_cover.png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008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824" y="768096"/>
            <a:ext cx="9134856" cy="640080"/>
          </a:xfrm>
          <a:prstGeom prst="rect">
            <a:avLst/>
          </a:prstGeom>
          <a:solidFill>
            <a:srgbClr val="6072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572" y="6528816"/>
            <a:ext cx="9134856" cy="329184"/>
          </a:xfrm>
          <a:prstGeom prst="rect">
            <a:avLst/>
          </a:prstGeom>
          <a:solidFill>
            <a:srgbClr val="EEE8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504" y="869616"/>
            <a:ext cx="8412480" cy="483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04" y="1570555"/>
            <a:ext cx="8412480" cy="4765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17" y="253017"/>
            <a:ext cx="666223" cy="346708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9146" y="6598023"/>
            <a:ext cx="350298" cy="19430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607275"/>
                </a:solidFill>
                <a:latin typeface="+mn-lt"/>
              </a:defRPr>
            </a:lvl1pPr>
          </a:lstStyle>
          <a:p>
            <a:pPr defTabSz="457189"/>
            <a:fld id="{10477F45-7A32-0941-9C5C-F7C833FEFE10}" type="slidenum">
              <a:rPr lang="en-US" smtClean="0"/>
              <a:pPr defTabSz="457189"/>
              <a:t>‹#›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014" y="6598023"/>
            <a:ext cx="3937119" cy="194307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+mn-lt"/>
              </a:defRPr>
            </a:lvl1pPr>
          </a:lstStyle>
          <a:p>
            <a:pPr defTabSz="457189"/>
            <a:r>
              <a:rPr lang="en-US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3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189" rtl="0" eaLnBrk="1" latinLnBrk="0" hangingPunct="1">
        <a:lnSpc>
          <a:spcPts val="25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607275"/>
        </a:buClr>
        <a:buFont typeface="Arial"/>
        <a:buChar char="•"/>
        <a:defRPr sz="2500" b="0" i="0" kern="1200">
          <a:solidFill>
            <a:srgbClr val="58595B"/>
          </a:solidFill>
          <a:latin typeface="+mn-lt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607275"/>
        </a:buClr>
        <a:buFont typeface="Arial"/>
        <a:buChar char="•"/>
        <a:defRPr sz="2300" b="0" i="0" kern="1200">
          <a:solidFill>
            <a:srgbClr val="58595B"/>
          </a:solidFill>
          <a:latin typeface="+mn-lt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607275"/>
        </a:buClr>
        <a:buFont typeface="Arial"/>
        <a:buChar char="•"/>
        <a:defRPr sz="2000" b="0" i="0" kern="1200">
          <a:solidFill>
            <a:srgbClr val="58595B"/>
          </a:solidFill>
          <a:latin typeface="+mn-lt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607275"/>
        </a:buClr>
        <a:buFont typeface="Arial"/>
        <a:buChar char="•"/>
        <a:defRPr sz="1800" b="0" i="0" kern="1200">
          <a:solidFill>
            <a:srgbClr val="58595B"/>
          </a:solidFill>
          <a:latin typeface="+mn-lt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607275"/>
        </a:buClr>
        <a:buFont typeface="Arial"/>
        <a:buChar char="•"/>
        <a:defRPr sz="1800" b="0" i="0" kern="1200">
          <a:solidFill>
            <a:srgbClr val="58595B"/>
          </a:solidFill>
          <a:latin typeface="+mn-lt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j.com/articles/SB10001424052702304554004579428082732911134" TargetMode="External"/><Relationship Id="rId2" Type="http://schemas.openxmlformats.org/officeDocument/2006/relationships/hyperlink" Target="http://quotes.wsj.com/3786.K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71556"/>
            <a:ext cx="7745104" cy="792088"/>
          </a:xfrm>
        </p:spPr>
        <p:txBody>
          <a:bodyPr/>
          <a:lstStyle/>
          <a:p>
            <a:r>
              <a:rPr lang="en-US" dirty="0" smtClean="0"/>
              <a:t>BABTA Risk Management Panel – January 21, 2106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Ryan Pierce											       </a:t>
            </a:r>
            <a:r>
              <a:rPr lang="en-US" dirty="0" smtClean="0"/>
              <a:t>Travel</a:t>
            </a:r>
            <a:r>
              <a:rPr lang="en-US" b="1" dirty="0" smtClean="0"/>
              <a:t> </a:t>
            </a:r>
            <a:r>
              <a:rPr lang="en-US" dirty="0" smtClean="0"/>
              <a:t>Manager</a:t>
            </a:r>
            <a:r>
              <a:rPr lang="en-US" dirty="0"/>
              <a:t>, </a:t>
            </a:r>
            <a:r>
              <a:rPr lang="en-US" dirty="0" smtClean="0"/>
              <a:t>Americas, Salesforce</a:t>
            </a:r>
          </a:p>
          <a:p>
            <a:r>
              <a:rPr lang="en-US" b="1" dirty="0" smtClean="0"/>
              <a:t>Morne’ </a:t>
            </a:r>
            <a:r>
              <a:rPr lang="en-US" b="1" dirty="0"/>
              <a:t>du Preez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Senior </a:t>
            </a:r>
            <a:r>
              <a:rPr lang="en-US" dirty="0"/>
              <a:t>Risk Program Manager, </a:t>
            </a:r>
            <a:r>
              <a:rPr lang="en-US" dirty="0" smtClean="0"/>
              <a:t>iJET</a:t>
            </a:r>
          </a:p>
          <a:p>
            <a:r>
              <a:rPr lang="en-US" b="1" dirty="0"/>
              <a:t>Ben Parodi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VP Sales, American </a:t>
            </a:r>
            <a:r>
              <a:rPr lang="en-US" dirty="0" smtClean="0"/>
              <a:t>Express</a:t>
            </a:r>
          </a:p>
          <a:p>
            <a:r>
              <a:rPr lang="en-US" b="1" dirty="0" smtClean="0"/>
              <a:t>Fred Dallenbach (Moderator)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Partner/Sr. Consultant, CTBR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E0ACD0-2940-4DE2-91EC-FC62F45817B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F45-7A32-0941-9C5C-F7C833FEFE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0436" y="3590984"/>
            <a:ext cx="6370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Additional Resource Slides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2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  <a:cs typeface="ＭＳ Ｐゴシック"/>
              </a:rPr>
              <a:t>Who Owns Duty of Care?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226" y="1570038"/>
            <a:ext cx="7442847" cy="47656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F45-7A32-0941-9C5C-F7C833FEFE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Safety Continuum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520" y="1570038"/>
            <a:ext cx="7952259" cy="47656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F45-7A32-0941-9C5C-F7C833FEFE1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683" y="1463675"/>
            <a:ext cx="5850634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E0ACD0-2940-4DE2-91EC-FC62F45817B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86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56973" y="784479"/>
            <a:ext cx="6347276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Multidisciplinary Process</a:t>
            </a:r>
          </a:p>
        </p:txBody>
      </p:sp>
      <p:sp>
        <p:nvSpPr>
          <p:cNvPr id="22532" name="AutoShape 10"/>
          <p:cNvSpPr>
            <a:spLocks noChangeArrowheads="1"/>
          </p:cNvSpPr>
          <p:nvPr/>
        </p:nvSpPr>
        <p:spPr bwMode="auto">
          <a:xfrm>
            <a:off x="3495752" y="2831608"/>
            <a:ext cx="2218223" cy="1880832"/>
          </a:xfrm>
          <a:prstGeom prst="roundRect">
            <a:avLst>
              <a:gd name="adj" fmla="val 16667"/>
            </a:avLst>
          </a:prstGeom>
          <a:solidFill>
            <a:srgbClr val="426A8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457189"/>
            <a:endParaRPr lang="en-US">
              <a:solidFill>
                <a:srgbClr val="4E4D43"/>
              </a:solidFill>
            </a:endParaRPr>
          </a:p>
        </p:txBody>
      </p:sp>
      <p:pic>
        <p:nvPicPr>
          <p:cNvPr id="2253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752" y="2831611"/>
            <a:ext cx="2218223" cy="1516981"/>
          </a:xfrm>
          <a:prstGeom prst="rect">
            <a:avLst/>
          </a:prstGeom>
          <a:solidFill>
            <a:schemeClr val="tx1"/>
          </a:solidFill>
          <a:ln w="9525">
            <a:solidFill>
              <a:srgbClr val="426A8C"/>
            </a:solidFill>
            <a:miter lim="800000"/>
            <a:headEnd/>
            <a:tailEnd/>
          </a:ln>
        </p:spPr>
      </p:pic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3806639" y="4339843"/>
            <a:ext cx="1504023" cy="379591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t" anchorCtr="0">
            <a:noAutofit/>
          </a:bodyPr>
          <a:lstStyle/>
          <a:p>
            <a:pPr algn="ctr" defTabSz="457189" eaLnBrk="0" hangingPunct="0">
              <a:spcBef>
                <a:spcPct val="50000"/>
              </a:spcBef>
              <a:buClr>
                <a:srgbClr val="009999"/>
              </a:buClr>
              <a:buSzPct val="80000"/>
            </a:pPr>
            <a:r>
              <a:rPr lang="en-US" sz="2800" b="1" baseline="-25000" dirty="0">
                <a:solidFill>
                  <a:srgbClr val="647630">
                    <a:lumMod val="60000"/>
                    <a:lumOff val="40000"/>
                  </a:srgbClr>
                </a:solidFill>
              </a:rPr>
              <a:t>Traveler</a:t>
            </a:r>
          </a:p>
        </p:txBody>
      </p:sp>
      <p:sp>
        <p:nvSpPr>
          <p:cNvPr id="22535" name="AutoShape 13"/>
          <p:cNvSpPr>
            <a:spLocks noChangeAspect="1" noChangeArrowheads="1"/>
          </p:cNvSpPr>
          <p:nvPr/>
        </p:nvSpPr>
        <p:spPr bwMode="auto">
          <a:xfrm rot="16200000">
            <a:off x="1611456" y="1221312"/>
            <a:ext cx="1830453" cy="276717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0DEC5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rot="10800000" lIns="182880" rIns="182880" anchor="ctr"/>
          <a:lstStyle/>
          <a:p>
            <a:pPr marL="228594" indent="-228594" algn="ctr" defTabSz="457189" eaLnBrk="0" hangingPunct="0">
              <a:spcBef>
                <a:spcPct val="0"/>
              </a:spcBef>
            </a:pPr>
            <a:endParaRPr lang="en-US" sz="1600">
              <a:solidFill>
                <a:srgbClr val="4E4D43"/>
              </a:solidFill>
            </a:endParaRPr>
          </a:p>
        </p:txBody>
      </p:sp>
      <p:sp>
        <p:nvSpPr>
          <p:cNvPr id="22536" name="AutoShape 14"/>
          <p:cNvSpPr>
            <a:spLocks noChangeAspect="1" noChangeArrowheads="1"/>
          </p:cNvSpPr>
          <p:nvPr/>
        </p:nvSpPr>
        <p:spPr bwMode="auto">
          <a:xfrm rot="16200000">
            <a:off x="1600253" y="3610137"/>
            <a:ext cx="1830453" cy="276717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0DEC5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vert="eaVert" lIns="182880" rIns="182880" anchor="ctr"/>
          <a:lstStyle/>
          <a:p>
            <a:pPr marL="228594" indent="-228594" algn="ctr" defTabSz="457189" eaLnBrk="0" hangingPunct="0">
              <a:spcBef>
                <a:spcPct val="0"/>
              </a:spcBef>
            </a:pPr>
            <a:r>
              <a:rPr lang="en-US" sz="2000" b="1" dirty="0">
                <a:solidFill>
                  <a:srgbClr val="4E4D43"/>
                </a:solidFill>
              </a:rPr>
              <a:t>HR/LEGAL</a:t>
            </a:r>
          </a:p>
          <a:p>
            <a:pPr marL="228594" indent="-228594" defTabSz="457189" eaLnBrk="0" hangingPunct="0">
              <a:lnSpc>
                <a:spcPct val="85000"/>
              </a:lnSpc>
              <a:spcBef>
                <a:spcPct val="15000"/>
              </a:spcBef>
              <a:buClr>
                <a:srgbClr val="74A3BA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Responsible for all employees</a:t>
            </a:r>
          </a:p>
          <a:p>
            <a:pPr marL="228594" indent="-228594" defTabSz="457189" eaLnBrk="0" hangingPunct="0">
              <a:lnSpc>
                <a:spcPct val="85000"/>
              </a:lnSpc>
              <a:spcBef>
                <a:spcPct val="15000"/>
              </a:spcBef>
              <a:buClr>
                <a:srgbClr val="74A3BA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Policy &amp; procedures</a:t>
            </a:r>
          </a:p>
          <a:p>
            <a:pPr marL="228594" indent="-228594" defTabSz="457189" eaLnBrk="0" hangingPunct="0">
              <a:lnSpc>
                <a:spcPct val="85000"/>
              </a:lnSpc>
              <a:spcBef>
                <a:spcPct val="15000"/>
              </a:spcBef>
              <a:buClr>
                <a:srgbClr val="74A3BA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Corporate insurance</a:t>
            </a:r>
            <a:br>
              <a:rPr lang="en-US" sz="1600" b="1" dirty="0">
                <a:solidFill>
                  <a:srgbClr val="4E4D43">
                    <a:lumMod val="50000"/>
                  </a:srgbClr>
                </a:solidFill>
              </a:rPr>
            </a:b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programs</a:t>
            </a:r>
          </a:p>
        </p:txBody>
      </p:sp>
      <p:sp>
        <p:nvSpPr>
          <p:cNvPr id="22537" name="AutoShape 15"/>
          <p:cNvSpPr>
            <a:spLocks noChangeAspect="1" noChangeArrowheads="1"/>
          </p:cNvSpPr>
          <p:nvPr/>
        </p:nvSpPr>
        <p:spPr bwMode="auto">
          <a:xfrm rot="16200000">
            <a:off x="5700601" y="3622732"/>
            <a:ext cx="1830453" cy="276717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0DEC5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rot="10800000" lIns="182880" rIns="182880" anchor="ctr"/>
          <a:lstStyle/>
          <a:p>
            <a:pPr marL="228594" indent="-228594" algn="ctr" defTabSz="457189" eaLnBrk="0" hangingPunct="0">
              <a:spcBef>
                <a:spcPct val="0"/>
              </a:spcBef>
            </a:pPr>
            <a:endParaRPr lang="en-US" sz="1600">
              <a:solidFill>
                <a:srgbClr val="4E4D43"/>
              </a:solidFill>
            </a:endParaRPr>
          </a:p>
        </p:txBody>
      </p:sp>
      <p:sp>
        <p:nvSpPr>
          <p:cNvPr id="22538" name="AutoShape 16"/>
          <p:cNvSpPr>
            <a:spLocks noChangeAspect="1" noChangeArrowheads="1"/>
          </p:cNvSpPr>
          <p:nvPr/>
        </p:nvSpPr>
        <p:spPr bwMode="auto">
          <a:xfrm rot="16200000">
            <a:off x="5700601" y="1221312"/>
            <a:ext cx="1830453" cy="276717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0DEC5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rot="10800000" lIns="182880" rIns="182880" anchor="ctr"/>
          <a:lstStyle/>
          <a:p>
            <a:pPr marL="228594" indent="-228594" algn="ctr" defTabSz="457189" eaLnBrk="0" hangingPunct="0">
              <a:spcBef>
                <a:spcPct val="0"/>
              </a:spcBef>
            </a:pPr>
            <a:endParaRPr lang="en-US" sz="1600">
              <a:solidFill>
                <a:srgbClr val="4E4D43"/>
              </a:solidFill>
            </a:endParaRPr>
          </a:p>
        </p:txBody>
      </p:sp>
      <p:sp>
        <p:nvSpPr>
          <p:cNvPr id="22539" name="Text Box 17"/>
          <p:cNvSpPr txBox="1">
            <a:spLocks noChangeArrowheads="1"/>
          </p:cNvSpPr>
          <p:nvPr/>
        </p:nvSpPr>
        <p:spPr bwMode="auto">
          <a:xfrm>
            <a:off x="5243443" y="1756850"/>
            <a:ext cx="2755973" cy="151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189" eaLnBrk="0" hangingPunct="0">
              <a:spcBef>
                <a:spcPct val="0"/>
              </a:spcBef>
            </a:pPr>
            <a:r>
              <a:rPr lang="en-US" sz="2000" b="1" dirty="0">
                <a:solidFill>
                  <a:srgbClr val="4E4D43"/>
                </a:solidFill>
              </a:rPr>
              <a:t>SECURITY</a:t>
            </a:r>
          </a:p>
          <a:p>
            <a:pPr defTabSz="457189" eaLnBrk="0" hangingPunct="0">
              <a:lnSpc>
                <a:spcPct val="95000"/>
              </a:lnSpc>
              <a:spcBef>
                <a:spcPct val="15000"/>
              </a:spcBef>
              <a:buClr>
                <a:srgbClr val="74A3BA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4E4D43"/>
                </a:solidFill>
              </a:rPr>
              <a:t> </a:t>
            </a:r>
            <a:r>
              <a:rPr lang="en-US" sz="1600" b="1" dirty="0">
                <a:solidFill>
                  <a:srgbClr val="4E4D43"/>
                </a:solidFill>
              </a:rPr>
              <a:t>R</a:t>
            </a: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isk assessment</a:t>
            </a:r>
          </a:p>
          <a:p>
            <a:pPr defTabSz="457189" eaLnBrk="0" hangingPunct="0">
              <a:lnSpc>
                <a:spcPct val="95000"/>
              </a:lnSpc>
              <a:spcBef>
                <a:spcPct val="15000"/>
              </a:spcBef>
              <a:buClr>
                <a:srgbClr val="74A3BA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 Crisis &amp; evacuation plans</a:t>
            </a:r>
          </a:p>
          <a:p>
            <a:pPr defTabSz="457189" eaLnBrk="0" hangingPunct="0">
              <a:lnSpc>
                <a:spcPct val="95000"/>
              </a:lnSpc>
              <a:spcBef>
                <a:spcPct val="15000"/>
              </a:spcBef>
              <a:buClr>
                <a:srgbClr val="74A3BA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 Emergency contact info</a:t>
            </a:r>
          </a:p>
          <a:p>
            <a:pPr defTabSz="457189" eaLnBrk="0" hangingPunct="0">
              <a:lnSpc>
                <a:spcPct val="95000"/>
              </a:lnSpc>
              <a:spcBef>
                <a:spcPct val="15000"/>
              </a:spcBef>
              <a:buClr>
                <a:srgbClr val="74A3BA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 Global response</a:t>
            </a:r>
            <a:endParaRPr lang="en-US" sz="1600" dirty="0">
              <a:solidFill>
                <a:srgbClr val="4E4D43"/>
              </a:solidFill>
            </a:endParaRPr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1143092" y="1756848"/>
            <a:ext cx="2890411" cy="20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189" eaLnBrk="0" hangingPunct="0">
              <a:spcBef>
                <a:spcPct val="0"/>
              </a:spcBef>
            </a:pPr>
            <a:r>
              <a:rPr lang="en-US" sz="2000" b="1" dirty="0">
                <a:solidFill>
                  <a:srgbClr val="4E4D43">
                    <a:lumMod val="50000"/>
                  </a:srgbClr>
                </a:solidFill>
              </a:rPr>
              <a:t>TRAVEL</a:t>
            </a:r>
          </a:p>
          <a:p>
            <a:pPr defTabSz="457189" eaLnBrk="0" hangingPunct="0">
              <a:lnSpc>
                <a:spcPct val="95000"/>
              </a:lnSpc>
              <a:spcBef>
                <a:spcPct val="15000"/>
              </a:spcBef>
              <a:buClr>
                <a:srgbClr val="74A3BA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4E4D43"/>
                </a:solidFill>
              </a:rPr>
              <a:t> </a:t>
            </a: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Advisor and knowledge </a:t>
            </a:r>
            <a:br>
              <a:rPr lang="en-US" sz="1600" b="1" dirty="0">
                <a:solidFill>
                  <a:srgbClr val="4E4D43">
                    <a:lumMod val="50000"/>
                  </a:srgbClr>
                </a:solidFill>
              </a:rPr>
            </a:b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   base</a:t>
            </a:r>
          </a:p>
          <a:p>
            <a:pPr defTabSz="457189" eaLnBrk="0" hangingPunct="0">
              <a:lnSpc>
                <a:spcPct val="95000"/>
              </a:lnSpc>
              <a:spcBef>
                <a:spcPct val="15000"/>
              </a:spcBef>
              <a:buClr>
                <a:srgbClr val="74A3BA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 Books trips and handles    </a:t>
            </a:r>
            <a:br>
              <a:rPr lang="en-US" sz="1600" b="1" dirty="0">
                <a:solidFill>
                  <a:srgbClr val="4E4D43">
                    <a:lumMod val="50000"/>
                  </a:srgbClr>
                </a:solidFill>
              </a:rPr>
            </a:b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   travel issues</a:t>
            </a:r>
          </a:p>
          <a:p>
            <a:pPr defTabSz="457189" eaLnBrk="0" hangingPunct="0">
              <a:lnSpc>
                <a:spcPct val="95000"/>
              </a:lnSpc>
              <a:spcBef>
                <a:spcPct val="15000"/>
              </a:spcBef>
              <a:buClr>
                <a:srgbClr val="74A3BA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 Provides reporting</a:t>
            </a:r>
          </a:p>
          <a:p>
            <a:pPr defTabSz="457189">
              <a:spcBef>
                <a:spcPct val="50000"/>
              </a:spcBef>
            </a:pPr>
            <a:endParaRPr lang="en-US" sz="1600" dirty="0">
              <a:solidFill>
                <a:srgbClr val="4E4D43"/>
              </a:solidFill>
            </a:endParaRP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5243443" y="4078503"/>
            <a:ext cx="2621535" cy="148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189" eaLnBrk="0" hangingPunct="0">
              <a:spcBef>
                <a:spcPct val="0"/>
              </a:spcBef>
            </a:pPr>
            <a:r>
              <a:rPr lang="en-US" sz="2000" b="1" dirty="0">
                <a:solidFill>
                  <a:srgbClr val="4E4D43"/>
                </a:solidFill>
              </a:rPr>
              <a:t>MEDICAL</a:t>
            </a:r>
          </a:p>
          <a:p>
            <a:pPr defTabSz="457189" eaLnBrk="0" hangingPunct="0">
              <a:lnSpc>
                <a:spcPct val="95000"/>
              </a:lnSpc>
              <a:spcBef>
                <a:spcPct val="15000"/>
              </a:spcBef>
              <a:buClr>
                <a:srgbClr val="74A3BA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4E4D43">
                    <a:lumMod val="50000"/>
                  </a:srgbClr>
                </a:solidFill>
              </a:rPr>
              <a:t> </a:t>
            </a: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Pre-trip health planning</a:t>
            </a:r>
          </a:p>
          <a:p>
            <a:pPr defTabSz="457189" eaLnBrk="0" hangingPunct="0">
              <a:lnSpc>
                <a:spcPct val="95000"/>
              </a:lnSpc>
              <a:spcBef>
                <a:spcPct val="15000"/>
              </a:spcBef>
              <a:buClr>
                <a:srgbClr val="74A3BA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 Immunizations</a:t>
            </a:r>
          </a:p>
          <a:p>
            <a:pPr defTabSz="457189" eaLnBrk="0" hangingPunct="0">
              <a:lnSpc>
                <a:spcPct val="95000"/>
              </a:lnSpc>
              <a:spcBef>
                <a:spcPct val="15000"/>
              </a:spcBef>
              <a:buClr>
                <a:srgbClr val="74A3BA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 Medical assistance </a:t>
            </a:r>
            <a:br>
              <a:rPr lang="en-US" sz="1600" b="1" dirty="0">
                <a:solidFill>
                  <a:srgbClr val="4E4D43">
                    <a:lumMod val="50000"/>
                  </a:srgbClr>
                </a:solidFill>
              </a:rPr>
            </a:br>
            <a:r>
              <a:rPr lang="en-US" sz="1600" b="1" dirty="0">
                <a:solidFill>
                  <a:srgbClr val="4E4D43">
                    <a:lumMod val="50000"/>
                  </a:srgbClr>
                </a:solidFill>
              </a:rPr>
              <a:t>   &amp; evacuations</a:t>
            </a:r>
            <a:endParaRPr lang="en-US" dirty="0">
              <a:solidFill>
                <a:srgbClr val="4E4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71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39945" y="741030"/>
            <a:ext cx="8412480" cy="483771"/>
          </a:xfrm>
        </p:spPr>
        <p:txBody>
          <a:bodyPr>
            <a:noAutofit/>
          </a:bodyPr>
          <a:lstStyle/>
          <a:p>
            <a:r>
              <a:rPr lang="en-US" sz="3600" kern="0" dirty="0">
                <a:solidFill>
                  <a:srgbClr val="FFFFFF"/>
                </a:solidFill>
                <a:ea typeface="ＭＳ Ｐゴシック" charset="0"/>
              </a:rPr>
              <a:t/>
            </a:r>
            <a:br>
              <a:rPr lang="en-US" sz="3600" kern="0" dirty="0">
                <a:solidFill>
                  <a:srgbClr val="FFFFFF"/>
                </a:solidFill>
                <a:ea typeface="ＭＳ Ｐゴシック" charset="0"/>
              </a:rPr>
            </a:br>
            <a:r>
              <a:rPr lang="en-US" sz="3600" kern="0" dirty="0">
                <a:solidFill>
                  <a:srgbClr val="FFFFFF"/>
                </a:solidFill>
                <a:ea typeface="ＭＳ Ｐゴシック" charset="0"/>
              </a:rPr>
              <a:t>Key Questions To Begin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80" y="2034130"/>
            <a:ext cx="7468643" cy="365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1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246" y="1570038"/>
            <a:ext cx="6352807" cy="47656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F45-7A32-0941-9C5C-F7C833FEFE1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i="1" dirty="0"/>
              <a:t>Travel Risk Management Maturity Model (TRM3)</a:t>
            </a:r>
          </a:p>
        </p:txBody>
      </p:sp>
    </p:spTree>
    <p:extLst>
      <p:ext uri="{BB962C8B-B14F-4D97-AF65-F5344CB8AC3E}">
        <p14:creationId xmlns:p14="http://schemas.microsoft.com/office/powerpoint/2010/main" val="1035962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238" y="671556"/>
            <a:ext cx="6347276" cy="792088"/>
          </a:xfrm>
        </p:spPr>
        <p:txBody>
          <a:bodyPr/>
          <a:lstStyle/>
          <a:p>
            <a:r>
              <a:rPr lang="en-US" dirty="0" smtClean="0"/>
              <a:t>How would your organization deal with….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“</a:t>
            </a:r>
            <a:r>
              <a:rPr lang="en-US" sz="2400" b="1" i="1" dirty="0" smtClean="0"/>
              <a:t>Freescale </a:t>
            </a:r>
            <a:r>
              <a:rPr lang="en-US" sz="2400" b="1" i="1" dirty="0"/>
              <a:t>Semiconductor Ltd. said 20 employees from its operations in Asia were passengers on </a:t>
            </a:r>
            <a:r>
              <a:rPr lang="en-US" sz="2400" b="1" i="1" dirty="0">
                <a:hlinkClick r:id="rId2"/>
              </a:rPr>
              <a:t>Malaysia Airlines</a:t>
            </a:r>
            <a:r>
              <a:rPr lang="en-US" sz="2400" b="1" i="1" dirty="0"/>
              <a:t> Flight MH370, which was </a:t>
            </a:r>
            <a:r>
              <a:rPr lang="en-US" sz="2400" b="1" i="1" dirty="0" err="1"/>
              <a:t>en</a:t>
            </a:r>
            <a:r>
              <a:rPr lang="en-US" sz="2400" b="1" i="1" dirty="0"/>
              <a:t> route from Kuala Lumpur to Beijing before authorities lost contact with the aircraft</a:t>
            </a:r>
            <a:r>
              <a:rPr lang="en-US" sz="2400" b="1" i="1" dirty="0" smtClean="0"/>
              <a:t>.”</a:t>
            </a:r>
          </a:p>
          <a:p>
            <a:pPr marL="0" indent="0">
              <a:buNone/>
            </a:pPr>
            <a:r>
              <a:rPr lang="en-US" sz="2400" b="1" i="1" dirty="0">
                <a:hlinkClick r:id="rId3"/>
              </a:rPr>
              <a:t>http://</a:t>
            </a:r>
            <a:r>
              <a:rPr lang="en-US" sz="2400" b="1" i="1" dirty="0" smtClean="0">
                <a:hlinkClick r:id="rId3"/>
              </a:rPr>
              <a:t>www.wsj.com/articles/SB10001424052702304554004579428082732911134</a:t>
            </a:r>
            <a:endParaRPr lang="en-US" sz="2400" b="1" i="1" dirty="0" smtClean="0"/>
          </a:p>
          <a:p>
            <a:pPr marL="0" indent="0">
              <a:buNone/>
            </a:pPr>
            <a:r>
              <a:rPr lang="en-US" sz="2400" b="1" dirty="0" smtClean="0"/>
              <a:t>How does this impact us?</a:t>
            </a:r>
          </a:p>
          <a:p>
            <a:r>
              <a:rPr lang="en-US" sz="2400" b="1" dirty="0" smtClean="0"/>
              <a:t>Reputational impact</a:t>
            </a:r>
          </a:p>
          <a:p>
            <a:r>
              <a:rPr lang="en-US" sz="2400" b="1" dirty="0" smtClean="0"/>
              <a:t>Legal impact</a:t>
            </a:r>
          </a:p>
          <a:p>
            <a:r>
              <a:rPr lang="en-US" sz="2400" b="1" dirty="0" smtClean="0"/>
              <a:t>Insurance impact</a:t>
            </a:r>
          </a:p>
          <a:p>
            <a:r>
              <a:rPr lang="en-US" sz="2400" b="1" dirty="0" smtClean="0"/>
              <a:t>Business Continuity and business loss</a:t>
            </a:r>
          </a:p>
          <a:p>
            <a:r>
              <a:rPr lang="en-US" sz="2400" b="1" dirty="0" smtClean="0"/>
              <a:t>Intellectual Property loss</a:t>
            </a:r>
            <a:endParaRPr lang="en-US" sz="2400" b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E0ACD0-2940-4DE2-91EC-FC62F45817B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Priority for 2016:  Safety &amp;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ACD0-2940-4DE2-91EC-FC62F45817B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183" y="1778248"/>
            <a:ext cx="44082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80%</a:t>
            </a:r>
            <a:r>
              <a:rPr lang="en-US" dirty="0" smtClean="0"/>
              <a:t>                                         </a:t>
            </a:r>
            <a:r>
              <a:rPr lang="en-US" sz="2400" dirty="0" smtClean="0"/>
              <a:t>of GTMs rank</a:t>
            </a:r>
          </a:p>
          <a:p>
            <a:pPr algn="ctr"/>
            <a:r>
              <a:rPr lang="en-US" sz="4800" dirty="0" smtClean="0"/>
              <a:t>Safety &amp; Security </a:t>
            </a:r>
          </a:p>
          <a:p>
            <a:pPr algn="ctr"/>
            <a:endParaRPr lang="en-US" dirty="0"/>
          </a:p>
          <a:p>
            <a:pPr algn="ctr"/>
            <a:r>
              <a:rPr lang="en-US" sz="3600" b="1" dirty="0" smtClean="0"/>
              <a:t>“Very high” or “High” priority in 2016*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90781" y="5903151"/>
            <a:ext cx="6749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*Source:  CWT 2016 Travel Trends &amp; Program Priorities</a:t>
            </a:r>
          </a:p>
          <a:p>
            <a:pPr algn="ctr"/>
            <a:r>
              <a:rPr lang="en-US" dirty="0" smtClean="0"/>
              <a:t>**Source:  iJet  2015Travel Risk Management &amp; Maturity Model TRM3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17408" y="1806013"/>
            <a:ext cx="428203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</a:rPr>
              <a:t>$25K</a:t>
            </a:r>
            <a:r>
              <a:rPr lang="en-US" sz="6000" dirty="0" smtClean="0">
                <a:solidFill>
                  <a:srgbClr val="00B050"/>
                </a:solidFill>
              </a:rPr>
              <a:t>                                         </a:t>
            </a:r>
            <a:r>
              <a:rPr lang="en-US" sz="2800" b="1" dirty="0" smtClean="0"/>
              <a:t>Average cost for medical evacuation incident**</a:t>
            </a:r>
          </a:p>
          <a:p>
            <a:pPr algn="ctr"/>
            <a:endParaRPr lang="en-US" b="1" dirty="0"/>
          </a:p>
          <a:p>
            <a:pPr algn="ctr"/>
            <a:r>
              <a:rPr lang="en-US" sz="6000" b="1" dirty="0" smtClean="0">
                <a:solidFill>
                  <a:srgbClr val="00B050"/>
                </a:solidFill>
              </a:rPr>
              <a:t>$4,000</a:t>
            </a:r>
          </a:p>
          <a:p>
            <a:pPr algn="ctr"/>
            <a:r>
              <a:rPr lang="en-US" sz="2800" b="1" dirty="0" smtClean="0"/>
              <a:t>Average cost of 3 day INTL business trip**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063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947" y="671556"/>
            <a:ext cx="6347276" cy="792088"/>
          </a:xfrm>
        </p:spPr>
        <p:txBody>
          <a:bodyPr/>
          <a:lstStyle/>
          <a:p>
            <a:r>
              <a:rPr lang="en-US" dirty="0" smtClean="0"/>
              <a:t>Travel Risk Management Questions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Does your organization have a defined, documented and maintained Travel Risk Policy?</a:t>
            </a:r>
          </a:p>
          <a:p>
            <a:r>
              <a:rPr lang="en-US" b="1" dirty="0" smtClean="0"/>
              <a:t>Does your organization provide and keep record of Travel Safety training for your travelers?</a:t>
            </a:r>
          </a:p>
          <a:p>
            <a:r>
              <a:rPr lang="en-US" b="1" dirty="0" smtClean="0"/>
              <a:t>Does your organization have Emergency Response plans, linked to Business Continuity plans for all global locations? Yes/No. </a:t>
            </a:r>
          </a:p>
          <a:p>
            <a:pPr lvl="1"/>
            <a:r>
              <a:rPr lang="en-US" b="1" dirty="0" smtClean="0"/>
              <a:t>Do these plans take into consideration travelers and Expats ( and their dependents)</a:t>
            </a:r>
          </a:p>
          <a:p>
            <a:r>
              <a:rPr lang="en-US" b="1" dirty="0" smtClean="0"/>
              <a:t>What documented pre-trip risk based travel approval process does your organization have in place?</a:t>
            </a:r>
          </a:p>
          <a:p>
            <a:r>
              <a:rPr lang="en-US" b="1" dirty="0" smtClean="0"/>
              <a:t>What happens when things go wrong</a:t>
            </a:r>
            <a:r>
              <a:rPr lang="en-US" b="1" dirty="0"/>
              <a:t>?</a:t>
            </a:r>
            <a:r>
              <a:rPr lang="en-US" b="1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E0ACD0-2940-4DE2-91EC-FC62F45817B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056" y="716911"/>
            <a:ext cx="8110831" cy="7920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Travel Risk Management (TRM)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A well </a:t>
            </a:r>
            <a:r>
              <a:rPr lang="en-US" sz="2800" b="1" dirty="0">
                <a:solidFill>
                  <a:schemeClr val="tx1"/>
                </a:solidFill>
              </a:rPr>
              <a:t>defined process to identify risks, prepare travelers pre-trip, monitor threats, and respond to incidents as they arise.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2895592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891" indent="-342891" defTabSz="457189">
              <a:spcBef>
                <a:spcPct val="50000"/>
              </a:spcBef>
            </a:pPr>
            <a:endParaRPr lang="en-US">
              <a:solidFill>
                <a:srgbClr val="4E4D43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08100" y="3083367"/>
            <a:ext cx="6527800" cy="2513012"/>
            <a:chOff x="832" y="2011"/>
            <a:chExt cx="4112" cy="1583"/>
          </a:xfrm>
        </p:grpSpPr>
        <p:sp>
          <p:nvSpPr>
            <p:cNvPr id="25606" name="AutoShape 6"/>
            <p:cNvSpPr>
              <a:spLocks noChangeArrowheads="1"/>
            </p:cNvSpPr>
            <p:nvPr/>
          </p:nvSpPr>
          <p:spPr bwMode="auto">
            <a:xfrm flipH="1">
              <a:off x="3815" y="2177"/>
              <a:ext cx="662" cy="4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1 w 21600"/>
                <a:gd name="T13" fmla="*/ 2908 h 21600"/>
                <a:gd name="T14" fmla="*/ 18239 w 21600"/>
                <a:gd name="T15" fmla="*/ 924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84C28D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84C28D"/>
              </a:extrusionClr>
            </a:sp3d>
          </p:spPr>
          <p:txBody>
            <a:bodyPr wrap="none" tIns="0" bIns="0" anchor="ctr">
              <a:flatTx/>
            </a:bodyPr>
            <a:lstStyle/>
            <a:p>
              <a:pPr defTabSz="457189"/>
              <a:endParaRPr lang="en-US">
                <a:solidFill>
                  <a:srgbClr val="4E4D43"/>
                </a:solidFill>
              </a:endParaRPr>
            </a:p>
          </p:txBody>
        </p:sp>
        <p:sp>
          <p:nvSpPr>
            <p:cNvPr id="25607" name="AutoShape 7"/>
            <p:cNvSpPr>
              <a:spLocks noChangeAspect="1" noChangeArrowheads="1"/>
            </p:cNvSpPr>
            <p:nvPr/>
          </p:nvSpPr>
          <p:spPr bwMode="auto">
            <a:xfrm rot="-5400000">
              <a:off x="2231" y="1932"/>
              <a:ext cx="257" cy="305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7D9C"/>
                </a:gs>
                <a:gs pos="100000">
                  <a:srgbClr val="698DB2">
                    <a:alpha val="89998"/>
                  </a:srgbClr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5E7D9C"/>
              </a:extrusionClr>
            </a:sp3d>
          </p:spPr>
          <p:txBody>
            <a:bodyPr vert="eaVert" lIns="182880" tIns="0" rIns="182880" bIns="0" anchor="ctr">
              <a:flatTx/>
            </a:bodyPr>
            <a:lstStyle/>
            <a:p>
              <a:pPr algn="ctr" defTabSz="457189" eaLnBrk="0" hangingPunct="0">
                <a:spcBef>
                  <a:spcPct val="0"/>
                </a:spcBef>
              </a:pPr>
              <a:r>
                <a:rPr lang="en-US" b="1">
                  <a:solidFill>
                    <a:srgbClr val="EEEEEE"/>
                  </a:solidFill>
                </a:rPr>
                <a:t>Proactive</a:t>
              </a:r>
            </a:p>
          </p:txBody>
        </p:sp>
        <p:sp>
          <p:nvSpPr>
            <p:cNvPr id="25608" name="AutoShape 8"/>
            <p:cNvSpPr>
              <a:spLocks noChangeAspect="1" noChangeArrowheads="1"/>
            </p:cNvSpPr>
            <p:nvPr/>
          </p:nvSpPr>
          <p:spPr bwMode="auto">
            <a:xfrm>
              <a:off x="832" y="2668"/>
              <a:ext cx="1004" cy="601"/>
            </a:xfrm>
            <a:prstGeom prst="roundRect">
              <a:avLst>
                <a:gd name="adj" fmla="val 16667"/>
              </a:avLst>
            </a:prstGeom>
            <a:solidFill>
              <a:srgbClr val="84C28D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84C28D"/>
              </a:extrusionClr>
            </a:sp3d>
          </p:spPr>
          <p:txBody>
            <a:bodyPr lIns="182880" tIns="0" rIns="182880" bIns="0" anchor="ctr">
              <a:flatTx/>
            </a:bodyPr>
            <a:lstStyle/>
            <a:p>
              <a:pPr algn="ctr" defTabSz="457189" eaLnBrk="0" hangingPunct="0">
                <a:spcBef>
                  <a:spcPct val="0"/>
                </a:spcBef>
              </a:pPr>
              <a:endParaRPr lang="en-US" sz="2200" b="1">
                <a:solidFill>
                  <a:srgbClr val="EEEEEE"/>
                </a:solidFill>
              </a:endParaRPr>
            </a:p>
            <a:p>
              <a:pPr algn="ctr" defTabSz="457189" eaLnBrk="0" hangingPunct="0">
                <a:spcBef>
                  <a:spcPct val="0"/>
                </a:spcBef>
              </a:pPr>
              <a:r>
                <a:rPr lang="en-US" b="1">
                  <a:solidFill>
                    <a:srgbClr val="EEEEEE"/>
                  </a:solidFill>
                </a:rPr>
                <a:t>Planning</a:t>
              </a:r>
            </a:p>
            <a:p>
              <a:pPr defTabSz="457189" eaLnBrk="0" hangingPunct="0">
                <a:spcBef>
                  <a:spcPct val="0"/>
                </a:spcBef>
              </a:pPr>
              <a:endParaRPr lang="en-US">
                <a:solidFill>
                  <a:srgbClr val="EEEEEE"/>
                </a:solidFill>
              </a:endParaRPr>
            </a:p>
          </p:txBody>
        </p:sp>
        <p:sp>
          <p:nvSpPr>
            <p:cNvPr id="25609" name="AutoShape 9"/>
            <p:cNvSpPr>
              <a:spLocks noChangeAspect="1" noChangeArrowheads="1"/>
            </p:cNvSpPr>
            <p:nvPr/>
          </p:nvSpPr>
          <p:spPr bwMode="auto">
            <a:xfrm>
              <a:off x="3913" y="3336"/>
              <a:ext cx="1031" cy="25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01B1B"/>
                </a:gs>
                <a:gs pos="100000">
                  <a:srgbClr val="DD393E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C01B1B"/>
              </a:extrusionClr>
            </a:sp3d>
          </p:spPr>
          <p:txBody>
            <a:bodyPr lIns="182880" tIns="0" rIns="182880" bIns="0" anchor="ctr">
              <a:flatTx/>
            </a:bodyPr>
            <a:lstStyle/>
            <a:p>
              <a:pPr algn="ctr" defTabSz="457189" eaLnBrk="0" hangingPunct="0">
                <a:spcBef>
                  <a:spcPct val="0"/>
                </a:spcBef>
              </a:pPr>
              <a:r>
                <a:rPr lang="en-US" b="1">
                  <a:solidFill>
                    <a:srgbClr val="EEEEEE"/>
                  </a:solidFill>
                </a:rPr>
                <a:t>Reactive</a:t>
              </a:r>
            </a:p>
          </p:txBody>
        </p:sp>
        <p:sp>
          <p:nvSpPr>
            <p:cNvPr id="25610" name="AutoShape 10"/>
            <p:cNvSpPr>
              <a:spLocks noChangeAspect="1" noChangeArrowheads="1"/>
            </p:cNvSpPr>
            <p:nvPr/>
          </p:nvSpPr>
          <p:spPr bwMode="auto">
            <a:xfrm>
              <a:off x="1861" y="2668"/>
              <a:ext cx="1003" cy="601"/>
            </a:xfrm>
            <a:prstGeom prst="roundRect">
              <a:avLst>
                <a:gd name="adj" fmla="val 16667"/>
              </a:avLst>
            </a:prstGeom>
            <a:solidFill>
              <a:srgbClr val="84C28D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84C28D"/>
              </a:extrusionClr>
            </a:sp3d>
          </p:spPr>
          <p:txBody>
            <a:bodyPr lIns="182880" tIns="0" rIns="182880" bIns="0" anchor="ctr">
              <a:flatTx/>
            </a:bodyPr>
            <a:lstStyle/>
            <a:p>
              <a:pPr algn="ctr" defTabSz="457189" eaLnBrk="0" hangingPunct="0">
                <a:spcBef>
                  <a:spcPct val="0"/>
                </a:spcBef>
              </a:pPr>
              <a:endParaRPr lang="en-US" sz="2200" b="1">
                <a:solidFill>
                  <a:srgbClr val="EEEEEE"/>
                </a:solidFill>
              </a:endParaRPr>
            </a:p>
            <a:p>
              <a:pPr algn="ctr" defTabSz="457189" eaLnBrk="0" hangingPunct="0">
                <a:spcBef>
                  <a:spcPct val="0"/>
                </a:spcBef>
              </a:pPr>
              <a:r>
                <a:rPr lang="en-US" b="1">
                  <a:solidFill>
                    <a:srgbClr val="EEEEEE"/>
                  </a:solidFill>
                </a:rPr>
                <a:t>Training</a:t>
              </a:r>
            </a:p>
            <a:p>
              <a:pPr defTabSz="457189" eaLnBrk="0" hangingPunct="0">
                <a:spcBef>
                  <a:spcPct val="0"/>
                </a:spcBef>
              </a:pPr>
              <a:endParaRPr lang="en-US">
                <a:solidFill>
                  <a:srgbClr val="EEEEEE"/>
                </a:solidFill>
              </a:endParaRPr>
            </a:p>
          </p:txBody>
        </p:sp>
        <p:sp>
          <p:nvSpPr>
            <p:cNvPr id="25611" name="AutoShape 11"/>
            <p:cNvSpPr>
              <a:spLocks noChangeAspect="1" noChangeArrowheads="1"/>
            </p:cNvSpPr>
            <p:nvPr/>
          </p:nvSpPr>
          <p:spPr bwMode="auto">
            <a:xfrm>
              <a:off x="3919" y="2668"/>
              <a:ext cx="994" cy="58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01B1B"/>
                </a:gs>
                <a:gs pos="100000">
                  <a:srgbClr val="DD393E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C01B1B"/>
              </a:extrusionClr>
            </a:sp3d>
          </p:spPr>
          <p:txBody>
            <a:bodyPr lIns="182880" tIns="0" rIns="182880" bIns="0" anchor="ctr">
              <a:flatTx/>
            </a:bodyPr>
            <a:lstStyle/>
            <a:p>
              <a:pPr algn="ctr" defTabSz="457189" eaLnBrk="0" hangingPunct="0">
                <a:spcBef>
                  <a:spcPct val="0"/>
                </a:spcBef>
              </a:pPr>
              <a:r>
                <a:rPr lang="en-US" b="1">
                  <a:solidFill>
                    <a:srgbClr val="EEEEEE"/>
                  </a:solidFill>
                </a:rPr>
                <a:t>Incident </a:t>
              </a:r>
            </a:p>
            <a:p>
              <a:pPr algn="ctr" defTabSz="457189" eaLnBrk="0" hangingPunct="0">
                <a:spcBef>
                  <a:spcPct val="0"/>
                </a:spcBef>
              </a:pPr>
              <a:r>
                <a:rPr lang="en-US" b="1">
                  <a:solidFill>
                    <a:srgbClr val="EEEEEE"/>
                  </a:solidFill>
                </a:rPr>
                <a:t>Response</a:t>
              </a:r>
            </a:p>
          </p:txBody>
        </p:sp>
        <p:sp>
          <p:nvSpPr>
            <p:cNvPr id="25612" name="AutoShape 12"/>
            <p:cNvSpPr>
              <a:spLocks noChangeAspect="1" noChangeArrowheads="1"/>
            </p:cNvSpPr>
            <p:nvPr/>
          </p:nvSpPr>
          <p:spPr bwMode="auto">
            <a:xfrm>
              <a:off x="2890" y="2652"/>
              <a:ext cx="1003" cy="601"/>
            </a:xfrm>
            <a:prstGeom prst="roundRect">
              <a:avLst>
                <a:gd name="adj" fmla="val 16667"/>
              </a:avLst>
            </a:prstGeom>
            <a:solidFill>
              <a:srgbClr val="84C28D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84C28D"/>
              </a:extrusionClr>
            </a:sp3d>
          </p:spPr>
          <p:txBody>
            <a:bodyPr lIns="182880" tIns="0" rIns="182880" bIns="0" anchor="ctr">
              <a:flatTx/>
            </a:bodyPr>
            <a:lstStyle/>
            <a:p>
              <a:pPr algn="ctr" defTabSz="457189" eaLnBrk="0" hangingPunct="0">
                <a:spcBef>
                  <a:spcPct val="0"/>
                </a:spcBef>
              </a:pPr>
              <a:endParaRPr lang="en-US" sz="2200" b="1">
                <a:solidFill>
                  <a:srgbClr val="EEEEEE"/>
                </a:solidFill>
              </a:endParaRPr>
            </a:p>
            <a:p>
              <a:pPr algn="ctr" defTabSz="457189" eaLnBrk="0" hangingPunct="0">
                <a:spcBef>
                  <a:spcPct val="0"/>
                </a:spcBef>
              </a:pPr>
              <a:r>
                <a:rPr lang="en-US" sz="1700" b="1">
                  <a:solidFill>
                    <a:srgbClr val="EEEEEE"/>
                  </a:solidFill>
                </a:rPr>
                <a:t>24x7</a:t>
              </a:r>
            </a:p>
            <a:p>
              <a:pPr algn="ctr" defTabSz="457189" eaLnBrk="0" hangingPunct="0">
                <a:spcBef>
                  <a:spcPct val="0"/>
                </a:spcBef>
              </a:pPr>
              <a:r>
                <a:rPr lang="en-US" sz="1700" b="1">
                  <a:solidFill>
                    <a:srgbClr val="EEEEEE"/>
                  </a:solidFill>
                </a:rPr>
                <a:t>Monitoring</a:t>
              </a:r>
            </a:p>
            <a:p>
              <a:pPr defTabSz="457189" eaLnBrk="0" hangingPunct="0">
                <a:spcBef>
                  <a:spcPct val="0"/>
                </a:spcBef>
              </a:pPr>
              <a:endParaRPr lang="en-US" sz="1700">
                <a:solidFill>
                  <a:srgbClr val="EEEEEE"/>
                </a:solidFill>
              </a:endParaRPr>
            </a:p>
          </p:txBody>
        </p:sp>
        <p:sp>
          <p:nvSpPr>
            <p:cNvPr id="25613" name="AutoShape 13"/>
            <p:cNvSpPr>
              <a:spLocks noChangeArrowheads="1"/>
            </p:cNvSpPr>
            <p:nvPr/>
          </p:nvSpPr>
          <p:spPr bwMode="auto">
            <a:xfrm>
              <a:off x="1805" y="2011"/>
              <a:ext cx="1915" cy="515"/>
            </a:xfrm>
            <a:prstGeom prst="leftArrow">
              <a:avLst>
                <a:gd name="adj1" fmla="val 50000"/>
                <a:gd name="adj2" fmla="val 92961"/>
              </a:avLst>
            </a:prstGeom>
            <a:solidFill>
              <a:srgbClr val="84C28D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84C28D"/>
              </a:extrusionClr>
            </a:sp3d>
          </p:spPr>
          <p:txBody>
            <a:bodyPr wrap="none" tIns="0" bIns="182880" anchor="ctr">
              <a:flatTx/>
            </a:bodyPr>
            <a:lstStyle/>
            <a:p>
              <a:pPr algn="ctr" defTabSz="457189" eaLnBrk="0" hangingPunct="0">
                <a:lnSpc>
                  <a:spcPct val="70000"/>
                </a:lnSpc>
                <a:spcBef>
                  <a:spcPct val="0"/>
                </a:spcBef>
                <a:buClr>
                  <a:srgbClr val="009999"/>
                </a:buClr>
                <a:buSzPct val="80000"/>
              </a:pPr>
              <a:r>
                <a:rPr lang="en-US" sz="2400" b="1" baseline="-25000" dirty="0">
                  <a:solidFill>
                    <a:srgbClr val="FFFFFF"/>
                  </a:solidFill>
                </a:rPr>
                <a:t>Feedback</a:t>
              </a:r>
            </a:p>
          </p:txBody>
        </p:sp>
        <p:sp>
          <p:nvSpPr>
            <p:cNvPr id="25614" name="AutoShape 14"/>
            <p:cNvSpPr>
              <a:spLocks noChangeArrowheads="1"/>
            </p:cNvSpPr>
            <p:nvPr/>
          </p:nvSpPr>
          <p:spPr bwMode="auto">
            <a:xfrm rot="16099588" flipH="1">
              <a:off x="1211" y="2096"/>
              <a:ext cx="421" cy="5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6 w 21600"/>
                <a:gd name="T13" fmla="*/ 2922 h 21600"/>
                <a:gd name="T14" fmla="*/ 18214 w 21600"/>
                <a:gd name="T15" fmla="*/ 924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84C28D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84C28D"/>
              </a:extrusionClr>
            </a:sp3d>
          </p:spPr>
          <p:txBody>
            <a:bodyPr wrap="none" tIns="0" bIns="0" anchor="ctr">
              <a:flatTx/>
            </a:bodyPr>
            <a:lstStyle/>
            <a:p>
              <a:pPr defTabSz="457189"/>
              <a:endParaRPr lang="en-US">
                <a:solidFill>
                  <a:srgbClr val="4E4D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2844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Measuring TRM Program Maturity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F45-7A32-0941-9C5C-F7C833FEFE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8151" y="1978458"/>
            <a:ext cx="8139327" cy="4308044"/>
            <a:chOff x="1921454" y="1478394"/>
            <a:chExt cx="8139327" cy="4308044"/>
          </a:xfrm>
        </p:grpSpPr>
        <p:sp>
          <p:nvSpPr>
            <p:cNvPr id="7" name="TextBox 6"/>
            <p:cNvSpPr txBox="1"/>
            <p:nvPr/>
          </p:nvSpPr>
          <p:spPr>
            <a:xfrm>
              <a:off x="4600359" y="1478394"/>
              <a:ext cx="5143500" cy="741678"/>
            </a:xfrm>
            <a:prstGeom prst="rect">
              <a:avLst/>
            </a:prstGeom>
            <a:noFill/>
            <a:ln w="508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defTabSz="457189">
                <a:spcBef>
                  <a:spcPct val="50000"/>
                </a:spcBef>
              </a:pPr>
              <a:r>
                <a:rPr lang="en-US" sz="1407" b="1" dirty="0">
                  <a:solidFill>
                    <a:srgbClr val="4E4D43"/>
                  </a:solidFill>
                  <a:latin typeface="Arial" pitchFamily="34" charset="0"/>
                  <a:cs typeface="Arial" pitchFamily="34" charset="0"/>
                </a:rPr>
                <a:t>Level 5: OPTIMIZED</a:t>
              </a:r>
            </a:p>
            <a:p>
              <a:pPr defTabSz="457189">
                <a:spcBef>
                  <a:spcPct val="50000"/>
                </a:spcBef>
              </a:pPr>
              <a:r>
                <a:rPr lang="en-US" sz="1125" b="1" dirty="0">
                  <a:solidFill>
                    <a:srgbClr val="4E4D43"/>
                  </a:solidFill>
                  <a:latin typeface="Arial" pitchFamily="34" charset="0"/>
                  <a:cs typeface="Arial" pitchFamily="34" charset="0"/>
                </a:rPr>
                <a:t>Full ownership with active program maintenance, testing, exercising and continuous improvement. Fully integrated throughout organization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50267" y="2253603"/>
              <a:ext cx="5143500" cy="741678"/>
            </a:xfrm>
            <a:prstGeom prst="rect">
              <a:avLst/>
            </a:prstGeom>
            <a:noFill/>
            <a:ln w="508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defTabSz="457189">
                <a:spcBef>
                  <a:spcPct val="50000"/>
                </a:spcBef>
              </a:pPr>
              <a:r>
                <a:rPr lang="en-US" sz="1407" b="1" dirty="0">
                  <a:solidFill>
                    <a:srgbClr val="4E4D43"/>
                  </a:solidFill>
                  <a:latin typeface="Arial" pitchFamily="34" charset="0"/>
                  <a:cs typeface="Arial" pitchFamily="34" charset="0"/>
                </a:rPr>
                <a:t>Level 4: MANAGED</a:t>
              </a:r>
            </a:p>
            <a:p>
              <a:pPr defTabSz="457189">
                <a:spcBef>
                  <a:spcPct val="50000"/>
                </a:spcBef>
              </a:pPr>
              <a:r>
                <a:rPr lang="en-US" sz="1125" b="1" dirty="0">
                  <a:solidFill>
                    <a:srgbClr val="4E4D43"/>
                  </a:solidFill>
                  <a:latin typeface="Arial" pitchFamily="34" charset="0"/>
                  <a:cs typeface="Arial" pitchFamily="34" charset="0"/>
                </a:rPr>
                <a:t>Ownership is established at most or all organizational levels.  Cross-organization support.  Metrics collected and reviewed.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7329" y="3057653"/>
              <a:ext cx="5143500" cy="741678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defTabSz="457189">
                <a:spcBef>
                  <a:spcPct val="50000"/>
                </a:spcBef>
              </a:pPr>
              <a:r>
                <a:rPr lang="en-US" sz="1407" b="1" dirty="0">
                  <a:solidFill>
                    <a:srgbClr val="4E4D43"/>
                  </a:solidFill>
                  <a:latin typeface="Arial" pitchFamily="34" charset="0"/>
                  <a:cs typeface="Arial" pitchFamily="34" charset="0"/>
                </a:rPr>
                <a:t>Level 3: PRO-ACTIVE</a:t>
              </a:r>
            </a:p>
            <a:p>
              <a:pPr defTabSz="457189">
                <a:spcBef>
                  <a:spcPct val="50000"/>
                </a:spcBef>
              </a:pPr>
              <a:r>
                <a:rPr lang="en-US" sz="1125" b="1" dirty="0">
                  <a:solidFill>
                    <a:srgbClr val="4E4D43"/>
                  </a:solidFill>
                  <a:latin typeface="Arial" pitchFamily="34" charset="0"/>
                  <a:cs typeface="Arial" pitchFamily="34" charset="0"/>
                </a:rPr>
                <a:t>Consistent execution of operational risk management processes. Program communicated throughout the organization.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0813" y="3828067"/>
              <a:ext cx="5143500" cy="741678"/>
            </a:xfrm>
            <a:prstGeom prst="rect">
              <a:avLst/>
            </a:prstGeom>
            <a:noFill/>
            <a:ln w="508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defTabSz="457189">
                <a:spcBef>
                  <a:spcPct val="50000"/>
                </a:spcBef>
              </a:pPr>
              <a:r>
                <a:rPr lang="en-US" sz="1407" b="1" dirty="0">
                  <a:solidFill>
                    <a:srgbClr val="4E4D43"/>
                  </a:solidFill>
                  <a:latin typeface="Arial" pitchFamily="34" charset="0"/>
                  <a:cs typeface="Arial" pitchFamily="34" charset="0"/>
                </a:rPr>
                <a:t>Level 2: DEFINED</a:t>
              </a:r>
            </a:p>
            <a:p>
              <a:pPr defTabSz="457189">
                <a:spcBef>
                  <a:spcPct val="50000"/>
                </a:spcBef>
              </a:pPr>
              <a:r>
                <a:rPr lang="en-US" sz="1125" b="1" dirty="0">
                  <a:solidFill>
                    <a:srgbClr val="4E4D43"/>
                  </a:solidFill>
                  <a:latin typeface="Arial" pitchFamily="34" charset="0"/>
                  <a:cs typeface="Arial" pitchFamily="34" charset="0"/>
                </a:rPr>
                <a:t>Basic programs and procedures are defined and document. Full adoption is uncertain. Primary focus remains on response.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21454" y="4600333"/>
              <a:ext cx="5143500" cy="741678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defTabSz="457189">
                <a:spcBef>
                  <a:spcPct val="50000"/>
                </a:spcBef>
              </a:pPr>
              <a:r>
                <a:rPr lang="en-US" sz="1407" b="1" dirty="0">
                  <a:solidFill>
                    <a:srgbClr val="4E4D43"/>
                  </a:solidFill>
                  <a:latin typeface="Arial" pitchFamily="34" charset="0"/>
                  <a:cs typeface="Arial" pitchFamily="34" charset="0"/>
                </a:rPr>
                <a:t>Level 1: REACTIVE</a:t>
              </a:r>
            </a:p>
            <a:p>
              <a:pPr defTabSz="457189">
                <a:spcBef>
                  <a:spcPct val="50000"/>
                </a:spcBef>
              </a:pPr>
              <a:r>
                <a:rPr lang="en-US" sz="1125" b="1" dirty="0">
                  <a:solidFill>
                    <a:srgbClr val="4E4D43"/>
                  </a:solidFill>
                  <a:latin typeface="Arial" pitchFamily="34" charset="0"/>
                  <a:cs typeface="Arial" pitchFamily="34" charset="0"/>
                </a:rPr>
                <a:t>Ad hoc actions with little or no systematic procedures / policies. Chaotic during an emergency.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5640" y="4232672"/>
              <a:ext cx="1125141" cy="15537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8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973" y="747235"/>
            <a:ext cx="6347276" cy="79208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600" dirty="0"/>
              <a:t>TRM Key Process Areas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E0ACD0-2940-4DE2-91EC-FC62F45817B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0195" y="1753256"/>
            <a:ext cx="8340903" cy="4500563"/>
          </a:xfrm>
          <a:prstGeom prst="roundRect">
            <a:avLst>
              <a:gd name="adj" fmla="val 2216"/>
            </a:avLst>
          </a:prstGeom>
          <a:gradFill>
            <a:gsLst>
              <a:gs pos="0">
                <a:srgbClr val="D8D8D8"/>
              </a:gs>
              <a:gs pos="26000">
                <a:srgbClr val="E0E0E0"/>
              </a:gs>
              <a:gs pos="73000">
                <a:srgbClr val="F4F4F4"/>
              </a:gs>
              <a:gs pos="100000">
                <a:srgbClr val="F3F3F3"/>
              </a:gs>
            </a:gsLst>
            <a:lin ang="10800000" scaled="0"/>
          </a:gradFill>
          <a:ln w="6350">
            <a:solidFill>
              <a:srgbClr val="D6D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19" tIns="32107" rIns="64219" bIns="32107" anchor="ctr"/>
          <a:lstStyle/>
          <a:p>
            <a:pPr algn="ctr" defTabSz="457189">
              <a:defRPr/>
            </a:pPr>
            <a:endParaRPr lang="en-US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81649" y="2288318"/>
            <a:ext cx="1172021" cy="55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19" tIns="32107" rIns="64219" bIns="32107">
            <a:prstTxWarp prst="textNoShape">
              <a:avLst/>
            </a:prstTxWarp>
            <a:spAutoFit/>
          </a:bodyPr>
          <a:lstStyle/>
          <a:p>
            <a:pPr algn="r" defTabSz="457189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669900"/>
                </a:solidFill>
                <a:ea typeface="Arial" pitchFamily="-72" charset="0"/>
                <a:cs typeface="Arial" pitchFamily="-72" charset="0"/>
              </a:rPr>
              <a:t>Overarching </a:t>
            </a:r>
            <a:br>
              <a:rPr lang="en-US" sz="1600" b="1" dirty="0">
                <a:solidFill>
                  <a:srgbClr val="669900"/>
                </a:solidFill>
                <a:ea typeface="Arial" pitchFamily="-72" charset="0"/>
                <a:cs typeface="Arial" pitchFamily="-72" charset="0"/>
              </a:rPr>
            </a:br>
            <a:r>
              <a:rPr lang="en-US" sz="1600" b="1" dirty="0">
                <a:solidFill>
                  <a:srgbClr val="669900"/>
                </a:solidFill>
                <a:ea typeface="Arial" pitchFamily="-72" charset="0"/>
                <a:cs typeface="Arial" pitchFamily="-72" charset="0"/>
              </a:rPr>
              <a:t>KPAs </a:t>
            </a:r>
            <a:endParaRPr lang="en-US" sz="1600" b="1" dirty="0">
              <a:solidFill>
                <a:prstClr val="black"/>
              </a:solidFill>
              <a:ea typeface="Arial" pitchFamily="-72" charset="0"/>
              <a:cs typeface="Arial" pitchFamily="-72" charset="0"/>
            </a:endParaRPr>
          </a:p>
        </p:txBody>
      </p:sp>
      <p:pic>
        <p:nvPicPr>
          <p:cNvPr id="8" name="Picture 7" descr="chart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3601" y="1908802"/>
            <a:ext cx="6603789" cy="41894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98154" y="3484703"/>
            <a:ext cx="1298379" cy="55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19" tIns="32107" rIns="64219" bIns="32107">
            <a:prstTxWarp prst="textNoShape">
              <a:avLst/>
            </a:prstTxWarp>
            <a:spAutoFit/>
          </a:bodyPr>
          <a:lstStyle/>
          <a:p>
            <a:pPr algn="r" defTabSz="457189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1B2340"/>
                </a:solidFill>
                <a:ea typeface="Arial" pitchFamily="-72" charset="0"/>
                <a:cs typeface="Arial" pitchFamily="-72" charset="0"/>
              </a:rPr>
              <a:t>Management </a:t>
            </a:r>
            <a:br>
              <a:rPr lang="en-US" sz="1600" b="1" dirty="0">
                <a:solidFill>
                  <a:srgbClr val="1B2340"/>
                </a:solidFill>
                <a:ea typeface="Arial" pitchFamily="-72" charset="0"/>
                <a:cs typeface="Arial" pitchFamily="-72" charset="0"/>
              </a:rPr>
            </a:br>
            <a:r>
              <a:rPr lang="en-US" sz="1600" b="1" dirty="0">
                <a:solidFill>
                  <a:srgbClr val="1B2340"/>
                </a:solidFill>
                <a:ea typeface="Arial" pitchFamily="-72" charset="0"/>
                <a:cs typeface="Arial" pitchFamily="-72" charset="0"/>
              </a:rPr>
              <a:t>KPAs</a:t>
            </a:r>
            <a:endParaRPr lang="en-US" sz="1600" dirty="0">
              <a:solidFill>
                <a:prstClr val="black"/>
              </a:solidFill>
              <a:ea typeface="ＭＳ Ｐゴシック" pitchFamily="-72" charset="-128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83866" y="4848330"/>
            <a:ext cx="1298379" cy="55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19" tIns="32107" rIns="64219" bIns="32107">
            <a:prstTxWarp prst="textNoShape">
              <a:avLst/>
            </a:prstTxWarp>
            <a:spAutoFit/>
          </a:bodyPr>
          <a:lstStyle/>
          <a:p>
            <a:pPr algn="r" defTabSz="457189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B10E01"/>
                </a:solidFill>
                <a:ea typeface="Arial" pitchFamily="-72" charset="0"/>
                <a:cs typeface="Arial" pitchFamily="-72" charset="0"/>
              </a:rPr>
              <a:t>Infrastructure </a:t>
            </a:r>
            <a:br>
              <a:rPr lang="en-US" sz="1600" b="1" dirty="0">
                <a:solidFill>
                  <a:srgbClr val="B10E01"/>
                </a:solidFill>
                <a:ea typeface="Arial" pitchFamily="-72" charset="0"/>
                <a:cs typeface="Arial" pitchFamily="-72" charset="0"/>
              </a:rPr>
            </a:br>
            <a:r>
              <a:rPr lang="en-US" sz="1600" b="1" dirty="0">
                <a:solidFill>
                  <a:srgbClr val="B10E01"/>
                </a:solidFill>
                <a:ea typeface="Arial" pitchFamily="-72" charset="0"/>
                <a:cs typeface="Arial" pitchFamily="-72" charset="0"/>
              </a:rPr>
              <a:t>KPAs </a:t>
            </a:r>
            <a:endParaRPr lang="en-US" sz="1600" dirty="0">
              <a:solidFill>
                <a:prstClr val="black"/>
              </a:solidFill>
              <a:ea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84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Reasons Programs Fail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5" t="14307"/>
          <a:stretch/>
        </p:blipFill>
        <p:spPr>
          <a:xfrm>
            <a:off x="1213067" y="1760562"/>
            <a:ext cx="6705353" cy="40838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F45-7A32-0941-9C5C-F7C833FEFE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4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&amp; benchmark your program &amp; policy; GBTA/</a:t>
            </a:r>
            <a:r>
              <a:rPr lang="en-US" dirty="0" err="1" smtClean="0"/>
              <a:t>iJet</a:t>
            </a:r>
            <a:r>
              <a:rPr lang="en-US" dirty="0" smtClean="0"/>
              <a:t> TRM3 Travel Risk Management &amp; Maturity Model</a:t>
            </a:r>
          </a:p>
          <a:p>
            <a:pPr lvl="1"/>
            <a:r>
              <a:rPr lang="en-US" dirty="0" smtClean="0"/>
              <a:t>Available on GBTA Hub, TRM3 </a:t>
            </a:r>
            <a:r>
              <a:rPr lang="en-US" b="1" dirty="0" smtClean="0">
                <a:solidFill>
                  <a:srgbClr val="FF0000"/>
                </a:solidFill>
              </a:rPr>
              <a:t>“Travel Risk Management Self Assessment”</a:t>
            </a:r>
          </a:p>
          <a:p>
            <a:r>
              <a:rPr lang="en-US" dirty="0" smtClean="0"/>
              <a:t>Engage key providers, such as </a:t>
            </a:r>
            <a:r>
              <a:rPr lang="en-US" dirty="0" err="1" smtClean="0"/>
              <a:t>iJet</a:t>
            </a:r>
            <a:r>
              <a:rPr lang="en-US" dirty="0" smtClean="0"/>
              <a:t>, I-SOS as well as your TMC</a:t>
            </a:r>
          </a:p>
          <a:p>
            <a:r>
              <a:rPr lang="en-US" dirty="0" smtClean="0"/>
              <a:t>Network with travel manager peers</a:t>
            </a:r>
          </a:p>
          <a:p>
            <a:r>
              <a:rPr lang="en-US" dirty="0" smtClean="0"/>
              <a:t>Establish internal relationships &amp; dialogue with key departments such as: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Risk Management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HR, Legal, IT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Business Continuity, Operations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Global stakeholders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F45-7A32-0941-9C5C-F7C833FEFE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BABTA Risk Management Panel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F45-7A32-0941-9C5C-F7C833FEFE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(C) IJET International, Inc.  All rights reserved.</a:t>
            </a:r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8923" y="2442949"/>
            <a:ext cx="487364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Be safe.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Thank you.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391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LR Template">
      <a:dk1>
        <a:srgbClr val="4E4D43"/>
      </a:dk1>
      <a:lt1>
        <a:srgbClr val="FFFFFF"/>
      </a:lt1>
      <a:dk2>
        <a:srgbClr val="4E4D43"/>
      </a:dk2>
      <a:lt2>
        <a:srgbClr val="DDDDCE"/>
      </a:lt2>
      <a:accent1>
        <a:srgbClr val="478CA0"/>
      </a:accent1>
      <a:accent2>
        <a:srgbClr val="D36B2A"/>
      </a:accent2>
      <a:accent3>
        <a:srgbClr val="647630"/>
      </a:accent3>
      <a:accent4>
        <a:srgbClr val="922B33"/>
      </a:accent4>
      <a:accent5>
        <a:srgbClr val="CE9226"/>
      </a:accent5>
      <a:accent6>
        <a:srgbClr val="533C5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JET Presentation Template 2015" id="{7B7B0B0A-62EB-4D4D-A706-1AE5912F1B32}" vid="{130F2C32-843D-415A-9712-0911F63F83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586</Words>
  <Application>Microsoft Office PowerPoint</Application>
  <PresentationFormat>On-screen Show (4:3)</PresentationFormat>
  <Paragraphs>124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Wingdings</vt:lpstr>
      <vt:lpstr>1_Office Theme</vt:lpstr>
      <vt:lpstr>BABTA Risk Management Panel – January 21, 2106</vt:lpstr>
      <vt:lpstr>#1 Priority for 2016:  Safety &amp; Security</vt:lpstr>
      <vt:lpstr>Travel Risk Management Questions </vt:lpstr>
      <vt:lpstr>Travel Risk Management (TRM)</vt:lpstr>
      <vt:lpstr>Measuring TRM Program Maturity Level</vt:lpstr>
      <vt:lpstr> TRM Key Process Areas</vt:lpstr>
      <vt:lpstr>Top 10 Reasons Programs Fail</vt:lpstr>
      <vt:lpstr>Next Steps</vt:lpstr>
      <vt:lpstr>BABTA Risk Management Panel</vt:lpstr>
      <vt:lpstr>Resource Slides</vt:lpstr>
      <vt:lpstr>Who Owns Duty of Care? </vt:lpstr>
      <vt:lpstr>Travel Safety Continuum</vt:lpstr>
      <vt:lpstr>PowerPoint Presentation</vt:lpstr>
      <vt:lpstr>Multidisciplinary Process</vt:lpstr>
      <vt:lpstr> Key Questions To Begin</vt:lpstr>
      <vt:lpstr>Travel Risk Management Maturity Model (TRM3)</vt:lpstr>
      <vt:lpstr>How would your organization deal with….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Risk Management (TRM)</dc:title>
  <dc:creator>Mark Donohue</dc:creator>
  <cp:lastModifiedBy>Elaine Sledge</cp:lastModifiedBy>
  <cp:revision>34</cp:revision>
  <cp:lastPrinted>2016-01-21T20:16:38Z</cp:lastPrinted>
  <dcterms:created xsi:type="dcterms:W3CDTF">2015-06-18T15:00:03Z</dcterms:created>
  <dcterms:modified xsi:type="dcterms:W3CDTF">2016-01-22T17:18:02Z</dcterms:modified>
</cp:coreProperties>
</file>